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64" r:id="rId4"/>
    <p:sldId id="257" r:id="rId5"/>
    <p:sldId id="275" r:id="rId6"/>
    <p:sldId id="261" r:id="rId7"/>
    <p:sldId id="258" r:id="rId8"/>
    <p:sldId id="262" r:id="rId9"/>
    <p:sldId id="263" r:id="rId10"/>
    <p:sldId id="265" r:id="rId11"/>
    <p:sldId id="266" r:id="rId12"/>
    <p:sldId id="267" r:id="rId13"/>
    <p:sldId id="268" r:id="rId14"/>
    <p:sldId id="259" r:id="rId15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18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4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 fontAlgn="auto">
              <a:lnSpc>
                <a:spcPct val="125000"/>
              </a:lnSpc>
            </a:pPr>
            <a:r>
              <a:rPr kumimoji="1" lang="en-US" altLang="zh-SG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AI</a:t>
            </a:r>
            <a:r>
              <a:rPr kumimoji="1" lang="zh-CN" altLang="en-US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大模型</a:t>
            </a:r>
            <a:r>
              <a:rPr kumimoji="1" lang="zh-CN" altLang="en-US" b="1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股票研报</a:t>
            </a:r>
            <a:endParaRPr kumimoji="1" lang="zh-CN" altLang="en-US" b="1" dirty="0" err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SG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https://bangbangday.com/zh/report-gen/</a:t>
            </a:r>
            <a:endParaRPr kumimoji="1" lang="en-US" altLang="zh-SG" dirty="0" err="1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kumimoji="1" lang="en-US" altLang="zh-SG" i="1" dirty="0" err="1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  <a:p>
            <a:r>
              <a:rPr kumimoji="1" lang="en-US" altLang="zh-SG" i="1" dirty="0" err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XtraFin</a:t>
            </a:r>
            <a:endParaRPr kumimoji="1" lang="en-US" altLang="zh-SG" dirty="0" err="1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kumimoji="1" lang="en-US" altLang="zh-SG" dirty="0" err="1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贵州茅台(600519.SH)研究报告(2024-03-27)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1535" y="-13335"/>
            <a:ext cx="5309235" cy="6871335"/>
          </a:xfrm>
          <a:prstGeom prst="rect">
            <a:avLst/>
          </a:prstGeom>
        </p:spPr>
      </p:pic>
      <p:pic>
        <p:nvPicPr>
          <p:cNvPr id="5" name="图片 4" descr="贵州茅台(600519.SH)研究报告(2024-03-27)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-13335"/>
            <a:ext cx="52997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贵州茅台(600519.SH)研究报告(2024-03-27)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0" y="-13335"/>
            <a:ext cx="5299710" cy="6858000"/>
          </a:xfrm>
          <a:prstGeom prst="rect">
            <a:avLst/>
          </a:prstGeom>
        </p:spPr>
      </p:pic>
      <p:pic>
        <p:nvPicPr>
          <p:cNvPr id="3" name="图片 2" descr="宁德时代(300750.SZ)研究报告(2024-03-27)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" y="0"/>
            <a:ext cx="52997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kumimoji="1"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我们的网站</a:t>
            </a:r>
            <a:endParaRPr kumimoji="1" lang="zh-CN" altLang="en-US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SG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https://bangbangday.com/zh/report-gen/</a:t>
            </a:r>
            <a:endParaRPr kumimoji="1" lang="en-US" altLang="zh-SG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试用</a:t>
            </a:r>
            <a:r>
              <a:rPr kumimoji="1" lang="en-US" altLang="zh-CN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账号：</a:t>
            </a:r>
            <a:endParaRPr kumimoji="1" lang="en-US" altLang="zh-CN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邮箱：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test7@gmail.com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密码：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WUDG461QiJx%ZuYLV9*aVmcW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在未来</a:t>
            </a:r>
            <a:r>
              <a:rPr kumimoji="1"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 </a:t>
            </a:r>
            <a:r>
              <a:rPr kumimoji="1" lang="zh-CN" altLang="en-US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我们将会</a:t>
            </a:r>
            <a:r>
              <a:rPr kumimoji="1" lang="en-US" altLang="zh-CN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</a:t>
            </a:r>
            <a:endParaRPr kumimoji="1" lang="en-US" altLang="zh-CN" b="1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</a:pPr>
            <a:r>
              <a:rPr kumimoji="1" lang="zh-CN" altLang="en-US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生</a:t>
            </a:r>
            <a:r>
              <a:rPr kumimoji="1" lang="zh-CN" altLang="en-US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成更为详尽的股票研报</a:t>
            </a:r>
            <a:endParaRPr kumimoji="1" lang="zh-CN" altLang="en-US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  <a:p>
            <a:pPr marL="457200" lvl="1" indent="0" fontAlgn="auto">
              <a:lnSpc>
                <a:spcPct val="150000"/>
              </a:lnSpc>
              <a:buNone/>
            </a:pPr>
            <a:r>
              <a:rPr kumimoji="1" lang="zh-CN" altLang="en-US" sz="1710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我们致力于通过不断丰富我们的数据库和优化的技术和模型，提供更加深入和详细的股票分析，让投资者能够获得更加丰富和有价值的信息。</a:t>
            </a:r>
            <a:endParaRPr kumimoji="1" lang="zh-CN" altLang="en-US" sz="1710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  <a:p>
            <a:pPr algn="l" fontAlgn="auto">
              <a:lnSpc>
                <a:spcPct val="150000"/>
              </a:lnSpc>
              <a:buClrTx/>
              <a:buSzTx/>
            </a:pPr>
            <a:r>
              <a:rPr kumimoji="1" lang="zh-CN" altLang="en-US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拓展至美股港股的</a:t>
            </a:r>
            <a:r>
              <a:rPr kumimoji="1" lang="zh-CN" altLang="en-US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股票研报</a:t>
            </a:r>
            <a:r>
              <a:rPr kumimoji="1" lang="zh-CN" altLang="en-US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生成</a:t>
            </a:r>
            <a:endParaRPr kumimoji="1" lang="zh-CN" altLang="en-US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  <a:p>
            <a:pPr marL="457200" lvl="1" indent="0" algn="l" fontAlgn="auto">
              <a:lnSpc>
                <a:spcPct val="150000"/>
              </a:lnSpc>
              <a:buClrTx/>
              <a:buSzTx/>
              <a:buNone/>
            </a:pPr>
            <a:r>
              <a:rPr kumimoji="1" lang="zh-CN" altLang="en-US" sz="1710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我们将会满足多样化的市场需求，扩大服务范围至美股港股市场，帮助投资者把握国际投资机会，让投资决策更加全面和精准。</a:t>
            </a:r>
            <a:endParaRPr kumimoji="1" lang="zh-CN" altLang="en-US" sz="1710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人工股票研报的局限性</a:t>
            </a:r>
            <a:endParaRPr lang="zh-CN" altLang="en-US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38835" y="2157095"/>
            <a:ext cx="3354705" cy="26904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algn="just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 成本与门槛问题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a)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高昂的成本：编制股票研报需要投入大量时间和人力，这使得成本相对较高。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b)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专业门槛：制作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股票研报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需具备一定的专业知识和背景，对撰写者的要求较高</a:t>
            </a:r>
            <a:r>
              <a:rPr lang="zh-CN" altLang="en-US">
                <a:cs typeface="+mn-lt"/>
              </a:rPr>
              <a:t>。</a:t>
            </a:r>
            <a:endParaRPr lang="zh-CN" altLang="en-US">
              <a:cs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361815" y="2157095"/>
            <a:ext cx="3509645" cy="26904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algn="just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 内容问题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a) 数据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不全面：查看的数据源有限而缺乏全面性。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b)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主观性影响：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股票研报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可能包含作者的个人偏好和观点，从而影响到报告的客观性。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056245" y="2157095"/>
            <a:ext cx="3563620" cy="26904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algn="just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可用性问题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a)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时效性差：股票研报难以实时更新，可能无法即时反映最新的信息或数据变化。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b)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难以理解：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股票研报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中使用的专业术语和复杂的数据分析可能使非专业读者难以理解</a:t>
            </a:r>
            <a:r>
              <a:rPr lang="zh-CN" altLang="en-US">
                <a:cs typeface="+mn-lt"/>
              </a:rPr>
              <a:t>。</a:t>
            </a:r>
            <a:endParaRPr lang="zh-CN" altLang="en-US"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8162290" y="1351280"/>
            <a:ext cx="2126615" cy="40874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消息面</a:t>
            </a:r>
            <a:endParaRPr lang="zh-CN" altLang="en-US" sz="2400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</p:txBody>
      </p:sp>
      <p:sp>
        <p:nvSpPr>
          <p:cNvPr id="10" name="圆角矩形 9"/>
          <p:cNvSpPr/>
          <p:nvPr/>
        </p:nvSpPr>
        <p:spPr>
          <a:xfrm>
            <a:off x="1894840" y="1367790"/>
            <a:ext cx="2126615" cy="419481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基本面</a:t>
            </a:r>
            <a:endParaRPr lang="zh-CN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</p:txBody>
      </p:sp>
      <p:sp>
        <p:nvSpPr>
          <p:cNvPr id="4" name="圆角矩形 3"/>
          <p:cNvSpPr/>
          <p:nvPr/>
        </p:nvSpPr>
        <p:spPr>
          <a:xfrm>
            <a:off x="2350135" y="2357755"/>
            <a:ext cx="1235710" cy="63246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股票财报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88870" y="4678680"/>
            <a:ext cx="1198880" cy="63246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估值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分析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607425" y="3761740"/>
            <a:ext cx="1293495" cy="63246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市场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情绪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88870" y="3909695"/>
            <a:ext cx="1197610" cy="63246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财务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状况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585200" y="2952750"/>
            <a:ext cx="1293495" cy="63246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机构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评级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535035" y="2219960"/>
            <a:ext cx="1394460" cy="55626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分析师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预测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374265" y="3140710"/>
            <a:ext cx="1212850" cy="63246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相关研报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608060" y="4552315"/>
            <a:ext cx="1292860" cy="63246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最新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新闻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91940" y="4223385"/>
            <a:ext cx="3998595" cy="977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AI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大模型解读分析</a:t>
            </a: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5833110" y="5314950"/>
            <a:ext cx="516890" cy="709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123055" y="6024245"/>
            <a:ext cx="3936365" cy="75692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AI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大模型股票研报</a:t>
            </a:r>
            <a:endParaRPr lang="zh-CN" alt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990465" y="1367790"/>
            <a:ext cx="2126615" cy="24237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技术面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  <a:p>
            <a:pPr algn="ctr"/>
            <a:endParaRPr lang="en-US" altLang="zh-CN" b="1"/>
          </a:p>
        </p:txBody>
      </p:sp>
      <p:sp>
        <p:nvSpPr>
          <p:cNvPr id="19" name="圆角矩形 18"/>
          <p:cNvSpPr/>
          <p:nvPr/>
        </p:nvSpPr>
        <p:spPr>
          <a:xfrm>
            <a:off x="5440045" y="2261870"/>
            <a:ext cx="1225550" cy="63246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价格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走势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440680" y="3043555"/>
            <a:ext cx="1226185" cy="57531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技术指标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34" name="直接箭头连接符 33"/>
          <p:cNvCxnSpPr>
            <a:stCxn id="10" idx="3"/>
          </p:cNvCxnSpPr>
          <p:nvPr/>
        </p:nvCxnSpPr>
        <p:spPr>
          <a:xfrm>
            <a:off x="4021455" y="3465195"/>
            <a:ext cx="1977390" cy="6915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092190" y="3791585"/>
            <a:ext cx="3175" cy="43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5" idx="1"/>
          </p:cNvCxnSpPr>
          <p:nvPr/>
        </p:nvCxnSpPr>
        <p:spPr>
          <a:xfrm flipH="1">
            <a:off x="6190615" y="3395345"/>
            <a:ext cx="1971675" cy="7423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标题 40"/>
          <p:cNvSpPr>
            <a:spLocks noGrp="1"/>
          </p:cNvSpPr>
          <p:nvPr>
            <p:ph type="title"/>
          </p:nvPr>
        </p:nvSpPr>
        <p:spPr>
          <a:xfrm>
            <a:off x="521335" y="38735"/>
            <a:ext cx="10515600" cy="1325563"/>
          </a:xfrm>
        </p:spPr>
        <p:txBody>
          <a:bodyPr/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AI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大模型股票研报示意图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4030" y="2463165"/>
            <a:ext cx="10515600" cy="1325563"/>
          </a:xfrm>
        </p:spPr>
        <p:txBody>
          <a:bodyPr/>
          <a:p>
            <a:pPr algn="l">
              <a:buClrTx/>
              <a:buSzTx/>
              <a:buFontTx/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AI大模型</a:t>
            </a:r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股票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研报样例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比亚迪(002594.SZ)研究报告(2024-03-27)(English)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0" y="0"/>
            <a:ext cx="53009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AI大模型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股票研报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的核心优势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38200" y="2253615"/>
            <a:ext cx="3192780" cy="24015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algn="just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 信息源全面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综合了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20多种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权威财经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信息源，确保数据的全面性。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/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274185" y="2253615"/>
            <a:ext cx="3419475" cy="240220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algn="just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 时效性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强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/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利用最新资讯，仅需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5分钟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即可快速生成详尽的股票研报。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36865" y="2253615"/>
            <a:ext cx="3289935" cy="240220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algn="just">
              <a:buClrTx/>
              <a:buSzTx/>
              <a:buFontTx/>
              <a:buNone/>
            </a:pP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AI大模型的独特价值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>
              <a:buClrTx/>
              <a:buSzTx/>
              <a:buFontTx/>
              <a:buNone/>
            </a:pP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just">
              <a:buClrTx/>
              <a:buSzTx/>
              <a:buFontTx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a）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客观性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b）易于理解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c）覆盖多达</a:t>
            </a:r>
            <a:r>
              <a:rPr lang="zh-CN" altLang="en-US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4000多只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A股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d）高效且成本优势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受众群体广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9425" cy="1325880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信息源全面(综合了20多种权威财经信息源)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SG" altLang="zh-S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Yahoo Finance</a:t>
            </a:r>
            <a:r>
              <a:rPr kumimoji="1" lang="en-US" altLang="en-S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kumimoji="1" lang="en-SG" altLang="zh-SG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kumimoji="1" lang="en-SG" altLang="zh-S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Alpha Vantage</a:t>
            </a:r>
            <a:endParaRPr kumimoji="1" lang="en-US" altLang="zh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EastMoney</a:t>
            </a:r>
            <a:endParaRPr kumimoji="1" lang="en-US" altLang="zh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Moomoo</a:t>
            </a:r>
            <a:endParaRPr kumimoji="1" lang="en-US" altLang="zh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同花顺</a:t>
            </a:r>
            <a:endParaRPr kumimoji="1" lang="zh-CN" altLang="en-US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新浪财经</a:t>
            </a:r>
            <a:endParaRPr kumimoji="1" lang="zh-CN" altLang="en-US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news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......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Yahoo!_Finance_logo_20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79645" y="1810385"/>
            <a:ext cx="1288415" cy="471805"/>
          </a:xfrm>
          <a:prstGeom prst="rect">
            <a:avLst/>
          </a:prstGeom>
        </p:spPr>
      </p:pic>
      <p:pic>
        <p:nvPicPr>
          <p:cNvPr id="5" name="图片 4" descr="0_DuRO7D7ENvCdbcv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458720"/>
            <a:ext cx="1512570" cy="302260"/>
          </a:xfrm>
          <a:prstGeom prst="rect">
            <a:avLst/>
          </a:prstGeom>
        </p:spPr>
      </p:pic>
      <p:pic>
        <p:nvPicPr>
          <p:cNvPr id="6" name="图片 5" descr="EASA003_eastmoney_logo_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2841625"/>
            <a:ext cx="1400810" cy="522605"/>
          </a:xfrm>
          <a:prstGeom prst="rect">
            <a:avLst/>
          </a:prstGeom>
        </p:spPr>
      </p:pic>
      <p:pic>
        <p:nvPicPr>
          <p:cNvPr id="7" name="图片 6" descr="下载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080" y="3231515"/>
            <a:ext cx="1636395" cy="751840"/>
          </a:xfrm>
          <a:prstGeom prst="rect">
            <a:avLst/>
          </a:prstGeom>
        </p:spPr>
      </p:pic>
      <p:pic>
        <p:nvPicPr>
          <p:cNvPr id="8" name="图片 7" descr="ths_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645" y="3867150"/>
            <a:ext cx="1327150" cy="316865"/>
          </a:xfrm>
          <a:prstGeom prst="rect">
            <a:avLst/>
          </a:prstGeom>
        </p:spPr>
      </p:pic>
      <p:pic>
        <p:nvPicPr>
          <p:cNvPr id="9" name="图片 8" descr="28-sina-hong-kong-logo_260x100px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645" y="4279900"/>
            <a:ext cx="1358900" cy="522605"/>
          </a:xfrm>
          <a:prstGeom prst="rect">
            <a:avLst/>
          </a:prstGeom>
        </p:spPr>
      </p:pic>
      <p:pic>
        <p:nvPicPr>
          <p:cNvPr id="10" name="图片 9" descr="1200px-Google-News_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7715" y="4961255"/>
            <a:ext cx="1955800" cy="414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时效性强(利用最新资讯，生成仅需5分钟)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演示视频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AI大模型的独特价值</a:t>
            </a:r>
            <a:endParaRPr lang="en-US" altLang="zh-CN" b="1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1660" cy="4351655"/>
          </a:xfrm>
        </p:spPr>
        <p:txBody>
          <a:bodyPr>
            <a:normAutofit fontScale="90000"/>
          </a:bodyPr>
          <a:p>
            <a:pPr algn="l">
              <a:buClrTx/>
              <a:buSzTx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客观性：消除人为偏见，保证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股票研报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的客观公正。</a:t>
            </a:r>
            <a:endParaRPr kumimoji="1" lang="en-SG" altLang="zh-SG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易于理解：以通俗易懂的方式呈现复杂数据，拓宽受众群体。 </a:t>
            </a:r>
            <a:endParaRPr kumimoji="1" lang="en-SG" altLang="zh-SG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广泛的覆盖范围：全面涵盖超过4000支A股，支持高度定制化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股票研报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生成。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高效且成本优势：以较低的成本实现快速大规模的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股票研报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生产，显著提高效率。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buClrTx/>
              <a:buSzTx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受众群体广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lvl="1" indent="0" algn="l">
              <a:buClrTx/>
              <a:buSzTx/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大型机构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提供可深度定制的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股票研报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服务，以符合其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高标准的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业务需求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lvl="1" indent="0" algn="l">
              <a:buClrTx/>
              <a:buSzTx/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个人投资者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提供投资建议，挖掘优质标的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lvl="1" indent="0" algn="l">
              <a:buClrTx/>
              <a:buSzTx/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分析师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提供强大的辅助工具，显著提高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分析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效率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buClrTx/>
              <a:buSzTx/>
            </a:pPr>
            <a:endParaRPr kumimoji="1" lang="en-SG" altLang="zh-SG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比亚迪(002594.SZ)研究报告(2024-03-27)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-8255"/>
            <a:ext cx="5304790" cy="6866255"/>
          </a:xfrm>
          <a:prstGeom prst="rect">
            <a:avLst/>
          </a:prstGeom>
        </p:spPr>
      </p:pic>
      <p:pic>
        <p:nvPicPr>
          <p:cNvPr id="5" name="图片 4" descr="比亚迪(002594.SZ)研究报告(2024-03-27)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55" y="-8255"/>
            <a:ext cx="529971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8348}"/>
</p:tagLst>
</file>

<file path=ppt/tags/tag2.xml><?xml version="1.0" encoding="utf-8"?>
<p:tagLst xmlns:p="http://schemas.openxmlformats.org/presentationml/2006/main">
  <p:tag name="KSO_WM_UNIT_PLACING_PICTURE_USER_VIEWPORT" val="{&quot;height&quot;:7032,&quot;width&quot;:19200}"/>
</p:tagLst>
</file>

<file path=ppt/tags/tag3.xml><?xml version="1.0" encoding="utf-8"?>
<p:tagLst xmlns:p="http://schemas.openxmlformats.org/presentationml/2006/main">
  <p:tag name="KSO_WM_MEDIACOVER_FLAG" val="1"/>
  <p:tag name="KSO_WM_UNIT_MEDIACOVER_BTN_STATE" val="0"/>
  <p:tag name="KSO_WM_UNIT_MEDIACOVER_BTNRECT" val="5744*3079*693*693"/>
  <p:tag name="KSO_WM_UNIT_MEDIACOVER_STYLEID" val="2"/>
  <p:tag name="KSO_WM_UNIT_MEDIACOVER_TEXTSTATE" val="0"/>
  <p:tag name="KSO_WM_UNIT_MEDIACOVER_BTN_POS" val="c"/>
  <p:tag name="KSO_WM_UNIT_MEDIACOVER_BTN_STYLE" val="ee0bc779c1f3d7f3e90c96344320e69a"/>
</p:tagLst>
</file>

<file path=ppt/tags/tag4.xml><?xml version="1.0" encoding="utf-8"?>
<p:tagLst xmlns:p="http://schemas.openxmlformats.org/presentationml/2006/main">
  <p:tag name="COMMONDATA" val="eyJoZGlkIjoiNzI4MDgxMGZlMTdhYTEwMDRiY2Q3YjdjOWE0NDVjMDMifQ=="/>
  <p:tag name="KSO_WPP_MARK_KEY" val="5c5ded25-9865-436f-84bc-094cac88396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1105</Words>
  <Application>WPS 演示</Application>
  <PresentationFormat>宽屏</PresentationFormat>
  <Paragraphs>147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楷体</vt:lpstr>
      <vt:lpstr>Times New Roman</vt:lpstr>
      <vt:lpstr>微软雅黑</vt:lpstr>
      <vt:lpstr>Arial Unicode MS</vt:lpstr>
      <vt:lpstr>Calibri</vt:lpstr>
      <vt:lpstr>Office 主题</vt:lpstr>
      <vt:lpstr>AI大模型股票研报</vt:lpstr>
      <vt:lpstr>人工股票研报的局限性</vt:lpstr>
      <vt:lpstr>AI大模型股票研报示意图</vt:lpstr>
      <vt:lpstr>AI大模型股票研报样例</vt:lpstr>
      <vt:lpstr>AI大模型股票研报的核心优势</vt:lpstr>
      <vt:lpstr>信息源全面(综合了20多种权威财经信息源)</vt:lpstr>
      <vt:lpstr>时效性强(利用最新资讯，生成仅需5分钟)</vt:lpstr>
      <vt:lpstr>AI大模型的独特价值</vt:lpstr>
      <vt:lpstr>PowerPoint 演示文稿</vt:lpstr>
      <vt:lpstr>PowerPoint 演示文稿</vt:lpstr>
      <vt:lpstr>PowerPoint 演示文稿</vt:lpstr>
      <vt:lpstr>我们的网站</vt:lpstr>
      <vt:lpstr>在未来, 我们将会...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 Jia</dc:creator>
  <cp:lastModifiedBy>贾天忠</cp:lastModifiedBy>
  <cp:revision>14</cp:revision>
  <dcterms:created xsi:type="dcterms:W3CDTF">2024-03-27T05:02:00Z</dcterms:created>
  <dcterms:modified xsi:type="dcterms:W3CDTF">2024-04-06T13:44:41Z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C06186E6093A496FAAC5D73AA77D7BFD</vt:lpwstr>
  </property>
  <property fmtid="{D5CDD505-2E9C-101B-9397-08002B2CF9AE}" pid="3" name="KSOProductBuildVer">
    <vt:lpwstr>2052-11.1.0.12165</vt:lpwstr>
  </property>
</Properties>
</file>